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16"/>
  </p:notesMasterIdLst>
  <p:handoutMasterIdLst>
    <p:handoutMasterId r:id="rId17"/>
  </p:handoutMasterIdLst>
  <p:sldIdLst>
    <p:sldId id="1603" r:id="rId3"/>
    <p:sldId id="1580" r:id="rId4"/>
    <p:sldId id="1864" r:id="rId5"/>
    <p:sldId id="1866" r:id="rId6"/>
    <p:sldId id="1859" r:id="rId7"/>
    <p:sldId id="1861" r:id="rId8"/>
    <p:sldId id="1865" r:id="rId9"/>
    <p:sldId id="1862" r:id="rId10"/>
    <p:sldId id="1863" r:id="rId11"/>
    <p:sldId id="1860" r:id="rId12"/>
    <p:sldId id="1819" r:id="rId13"/>
    <p:sldId id="1364" r:id="rId14"/>
    <p:sldId id="1365" r:id="rId15"/>
  </p:sldIdLst>
  <p:sldSz cx="9906000" cy="6858000" type="A4"/>
  <p:notesSz cx="10234613" cy="7104063"/>
  <p:defaultTextStyle>
    <a:defPPr>
      <a:defRPr lang="ko-KR"/>
    </a:defPPr>
    <a:lvl1pPr marL="0" algn="l" defTabSz="91429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5" algn="l" defTabSz="91429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0" algn="l" defTabSz="91429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35" algn="l" defTabSz="91429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1" algn="l" defTabSz="91429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26" algn="l" defTabSz="91429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1" algn="l" defTabSz="91429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16" algn="l" defTabSz="91429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61" algn="l" defTabSz="91429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71" userDrawn="1">
          <p15:clr>
            <a:srgbClr val="A4A3A4"/>
          </p15:clr>
        </p15:guide>
        <p15:guide id="2" pos="3084" userDrawn="1">
          <p15:clr>
            <a:srgbClr val="A4A3A4"/>
          </p15:clr>
        </p15:guide>
        <p15:guide id="3" orient="horz" pos="2238" userDrawn="1">
          <p15:clr>
            <a:srgbClr val="A4A3A4"/>
          </p15:clr>
        </p15:guide>
        <p15:guide id="4" pos="322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hkim08@o365.skku.edu" initials="j" lastIdx="4" clrIdx="0">
    <p:extLst>
      <p:ext uri="{19B8F6BF-5375-455C-9EA6-DF929625EA0E}">
        <p15:presenceInfo xmlns:p15="http://schemas.microsoft.com/office/powerpoint/2012/main" userId="S::jhkim08@o365.skku.edu::3d73b178-a3c9-464d-822c-f037345a793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0E8E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62" autoAdjust="0"/>
    <p:restoredTop sz="96353" autoAdjust="0"/>
  </p:normalViewPr>
  <p:slideViewPr>
    <p:cSldViewPr>
      <p:cViewPr varScale="1">
        <p:scale>
          <a:sx n="86" d="100"/>
          <a:sy n="86" d="100"/>
        </p:scale>
        <p:origin x="96" y="3228"/>
      </p:cViewPr>
      <p:guideLst>
        <p:guide orient="horz" pos="2160"/>
        <p:guide pos="2880"/>
        <p:guide pos="3120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-3768" y="-96"/>
      </p:cViewPr>
      <p:guideLst>
        <p:guide orient="horz" pos="2171"/>
        <p:guide pos="3084"/>
        <p:guide orient="horz" pos="2238"/>
        <p:guide pos="32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5" y="3"/>
            <a:ext cx="4434999" cy="355203"/>
          </a:xfrm>
          <a:prstGeom prst="rect">
            <a:avLst/>
          </a:prstGeom>
        </p:spPr>
        <p:txBody>
          <a:bodyPr vert="horz" lIns="99046" tIns="49525" rIns="99046" bIns="49525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797251" y="3"/>
            <a:ext cx="4434999" cy="355203"/>
          </a:xfrm>
          <a:prstGeom prst="rect">
            <a:avLst/>
          </a:prstGeom>
        </p:spPr>
        <p:txBody>
          <a:bodyPr vert="horz" lIns="99046" tIns="49525" rIns="99046" bIns="49525" rtlCol="0"/>
          <a:lstStyle>
            <a:lvl1pPr algn="r">
              <a:defRPr sz="1300"/>
            </a:lvl1pPr>
          </a:lstStyle>
          <a:p>
            <a:fld id="{0C1902C3-241C-42A0-8742-2CD1E1D56FC7}" type="datetimeFigureOut">
              <a:rPr lang="ko-KR" altLang="en-US" smtClean="0"/>
              <a:pPr/>
              <a:t>2021-04-09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5" y="6747630"/>
            <a:ext cx="4434999" cy="355203"/>
          </a:xfrm>
          <a:prstGeom prst="rect">
            <a:avLst/>
          </a:prstGeom>
        </p:spPr>
        <p:txBody>
          <a:bodyPr vert="horz" lIns="99046" tIns="49525" rIns="99046" bIns="49525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797251" y="6747630"/>
            <a:ext cx="4434999" cy="355203"/>
          </a:xfrm>
          <a:prstGeom prst="rect">
            <a:avLst/>
          </a:prstGeom>
        </p:spPr>
        <p:txBody>
          <a:bodyPr vert="horz" lIns="99046" tIns="49525" rIns="99046" bIns="49525" rtlCol="0" anchor="b"/>
          <a:lstStyle>
            <a:lvl1pPr algn="r">
              <a:defRPr sz="1300"/>
            </a:lvl1pPr>
          </a:lstStyle>
          <a:p>
            <a:fld id="{EEEEA497-70A6-4963-B54C-C65ED2CA161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6433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5" y="3"/>
            <a:ext cx="4434999" cy="355203"/>
          </a:xfrm>
          <a:prstGeom prst="rect">
            <a:avLst/>
          </a:prstGeom>
        </p:spPr>
        <p:txBody>
          <a:bodyPr vert="horz" lIns="99046" tIns="49525" rIns="99046" bIns="49525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797251" y="3"/>
            <a:ext cx="4434999" cy="355203"/>
          </a:xfrm>
          <a:prstGeom prst="rect">
            <a:avLst/>
          </a:prstGeom>
        </p:spPr>
        <p:txBody>
          <a:bodyPr vert="horz" lIns="99046" tIns="49525" rIns="99046" bIns="49525" rtlCol="0"/>
          <a:lstStyle>
            <a:lvl1pPr algn="r">
              <a:defRPr sz="1300"/>
            </a:lvl1pPr>
          </a:lstStyle>
          <a:p>
            <a:fld id="{895CC2C5-98DF-40EB-AF0B-D6C9015782D6}" type="datetimeFigureOut">
              <a:rPr lang="ko-KR" altLang="en-US" smtClean="0"/>
              <a:pPr/>
              <a:t>2021-04-09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194050" y="534988"/>
            <a:ext cx="3846513" cy="26622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6" tIns="49525" rIns="99046" bIns="4952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3462" y="3374432"/>
            <a:ext cx="8187690" cy="3196828"/>
          </a:xfrm>
          <a:prstGeom prst="rect">
            <a:avLst/>
          </a:prstGeom>
        </p:spPr>
        <p:txBody>
          <a:bodyPr vert="horz" lIns="99046" tIns="49525" rIns="99046" bIns="49525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5" y="6747630"/>
            <a:ext cx="4434999" cy="355203"/>
          </a:xfrm>
          <a:prstGeom prst="rect">
            <a:avLst/>
          </a:prstGeom>
        </p:spPr>
        <p:txBody>
          <a:bodyPr vert="horz" lIns="99046" tIns="49525" rIns="99046" bIns="49525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797251" y="6747630"/>
            <a:ext cx="4434999" cy="355203"/>
          </a:xfrm>
          <a:prstGeom prst="rect">
            <a:avLst/>
          </a:prstGeom>
        </p:spPr>
        <p:txBody>
          <a:bodyPr vert="horz" lIns="99046" tIns="49525" rIns="99046" bIns="49525" rtlCol="0" anchor="b"/>
          <a:lstStyle>
            <a:lvl1pPr algn="r">
              <a:defRPr sz="1300"/>
            </a:lvl1pPr>
          </a:lstStyle>
          <a:p>
            <a:fld id="{3F15531F-CEF4-43C4-B193-6AC02266EC2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4242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2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5" algn="l" defTabSz="9142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0" algn="l" defTabSz="9142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5" algn="l" defTabSz="9142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1" algn="l" defTabSz="9142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26" algn="l" defTabSz="9142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1" algn="l" defTabSz="9142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16" algn="l" defTabSz="9142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61" algn="l" defTabSz="91429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4889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472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1687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2201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418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945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945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9455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924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378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378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7224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31F-CEF4-43C4-B193-6AC02266EC29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469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3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04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61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46"/>
            <a:ext cx="222885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46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41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3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94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761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8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7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4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3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8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2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7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6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891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6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6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48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5" indent="0">
              <a:buNone/>
              <a:defRPr sz="2000" b="1"/>
            </a:lvl2pPr>
            <a:lvl3pPr marL="914290" indent="0">
              <a:buNone/>
              <a:defRPr sz="1800" b="1"/>
            </a:lvl3pPr>
            <a:lvl4pPr marL="1371435" indent="0">
              <a:buNone/>
              <a:defRPr sz="1600" b="1"/>
            </a:lvl4pPr>
            <a:lvl5pPr marL="1828581" indent="0">
              <a:buNone/>
              <a:defRPr sz="1600" b="1"/>
            </a:lvl5pPr>
            <a:lvl6pPr marL="2285726" indent="0">
              <a:buNone/>
              <a:defRPr sz="1600" b="1"/>
            </a:lvl6pPr>
            <a:lvl7pPr marL="2742871" indent="0">
              <a:buNone/>
              <a:defRPr sz="1600" b="1"/>
            </a:lvl7pPr>
            <a:lvl8pPr marL="3200016" indent="0">
              <a:buNone/>
              <a:defRPr sz="1600" b="1"/>
            </a:lvl8pPr>
            <a:lvl9pPr marL="3657161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5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5" indent="0">
              <a:buNone/>
              <a:defRPr sz="2000" b="1"/>
            </a:lvl2pPr>
            <a:lvl3pPr marL="914290" indent="0">
              <a:buNone/>
              <a:defRPr sz="1800" b="1"/>
            </a:lvl3pPr>
            <a:lvl4pPr marL="1371435" indent="0">
              <a:buNone/>
              <a:defRPr sz="1600" b="1"/>
            </a:lvl4pPr>
            <a:lvl5pPr marL="1828581" indent="0">
              <a:buNone/>
              <a:defRPr sz="1600" b="1"/>
            </a:lvl5pPr>
            <a:lvl6pPr marL="2285726" indent="0">
              <a:buNone/>
              <a:defRPr sz="1600" b="1"/>
            </a:lvl6pPr>
            <a:lvl7pPr marL="2742871" indent="0">
              <a:buNone/>
              <a:defRPr sz="1600" b="1"/>
            </a:lvl7pPr>
            <a:lvl8pPr marL="3200016" indent="0">
              <a:buNone/>
              <a:defRPr sz="1600" b="1"/>
            </a:lvl8pPr>
            <a:lvl9pPr marL="3657161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5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00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461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8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2" y="273057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45" indent="0">
              <a:buNone/>
              <a:defRPr sz="1200"/>
            </a:lvl2pPr>
            <a:lvl3pPr marL="914290" indent="0">
              <a:buNone/>
              <a:defRPr sz="1000"/>
            </a:lvl3pPr>
            <a:lvl4pPr marL="1371435" indent="0">
              <a:buNone/>
              <a:defRPr sz="900"/>
            </a:lvl4pPr>
            <a:lvl5pPr marL="1828581" indent="0">
              <a:buNone/>
              <a:defRPr sz="900"/>
            </a:lvl5pPr>
            <a:lvl6pPr marL="2285726" indent="0">
              <a:buNone/>
              <a:defRPr sz="900"/>
            </a:lvl6pPr>
            <a:lvl7pPr marL="2742871" indent="0">
              <a:buNone/>
              <a:defRPr sz="900"/>
            </a:lvl7pPr>
            <a:lvl8pPr marL="3200016" indent="0">
              <a:buNone/>
              <a:defRPr sz="900"/>
            </a:lvl8pPr>
            <a:lvl9pPr marL="3657161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95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348834" y="533820"/>
            <a:ext cx="9216229" cy="496241"/>
          </a:xfrm>
        </p:spPr>
        <p:txBody>
          <a:bodyPr>
            <a:noAutofit/>
          </a:bodyPr>
          <a:lstStyle>
            <a:lvl1pPr algn="l">
              <a:defRPr sz="2800" b="1">
                <a:solidFill>
                  <a:srgbClr val="002060"/>
                </a:solidFill>
                <a:latin typeface="Calibri" panose="020F0502020204030204" pitchFamily="34" charset="0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내용 개체 틀 2"/>
          <p:cNvSpPr>
            <a:spLocks noGrp="1"/>
          </p:cNvSpPr>
          <p:nvPr>
            <p:ph idx="1"/>
          </p:nvPr>
        </p:nvSpPr>
        <p:spPr>
          <a:xfrm>
            <a:off x="360040" y="1134232"/>
            <a:ext cx="9201472" cy="5287844"/>
          </a:xfrm>
        </p:spPr>
        <p:txBody>
          <a:bodyPr>
            <a:normAutofit/>
          </a:bodyPr>
          <a:lstStyle>
            <a:lvl1pPr marL="342900" indent="-342900">
              <a:lnSpc>
                <a:spcPct val="114000"/>
              </a:lnSpc>
              <a:buFont typeface="Arial" panose="020B0604020202020204" pitchFamily="34" charset="0"/>
              <a:buChar char="•"/>
              <a:defRPr sz="2000" b="1" spc="0" baseline="0">
                <a:latin typeface="Calibri" panose="020F0502020204030204" pitchFamily="34" charset="0"/>
                <a:ea typeface="+mn-ea"/>
              </a:defRPr>
            </a:lvl1pPr>
            <a:lvl2pPr marL="742950" indent="-285750">
              <a:lnSpc>
                <a:spcPct val="114000"/>
              </a:lnSpc>
              <a:buFont typeface="-윤고딕120" panose="02030504000101010101" pitchFamily="18" charset="-127"/>
              <a:buChar char="­"/>
              <a:defRPr sz="1600" spc="0" baseline="0">
                <a:latin typeface="Calibri" panose="020F0502020204030204" pitchFamily="34" charset="0"/>
                <a:ea typeface="+mn-ea"/>
              </a:defRPr>
            </a:lvl2pPr>
            <a:lvl3pPr marL="1143000" indent="-228600">
              <a:lnSpc>
                <a:spcPct val="114000"/>
              </a:lnSpc>
              <a:buFont typeface="Arial" panose="020B0604020202020204" pitchFamily="34" charset="0"/>
              <a:buChar char="•"/>
              <a:defRPr sz="1400" spc="0" baseline="0">
                <a:latin typeface="Calibri" panose="020F0502020204030204" pitchFamily="34" charset="0"/>
                <a:ea typeface="+mn-ea"/>
              </a:defRPr>
            </a:lvl3pPr>
            <a:lvl4pPr marL="1600200" indent="-228600">
              <a:lnSpc>
                <a:spcPct val="114000"/>
              </a:lnSpc>
              <a:buFont typeface="Wingdings" panose="05000000000000000000" pitchFamily="2" charset="2"/>
              <a:buChar char="§"/>
              <a:defRPr sz="1200" spc="0" baseline="0">
                <a:latin typeface="Calibri" panose="020F0502020204030204" pitchFamily="34" charset="0"/>
                <a:ea typeface="+mn-ea"/>
              </a:defRPr>
            </a:lvl4pPr>
            <a:lvl5pPr marL="2057400" indent="-228600">
              <a:lnSpc>
                <a:spcPct val="114000"/>
              </a:lnSpc>
              <a:buFont typeface="Wingdings" panose="05000000000000000000" pitchFamily="2" charset="2"/>
              <a:buChar char="§"/>
              <a:defRPr sz="1200" spc="0" baseline="0">
                <a:latin typeface="Calibri" panose="020F0502020204030204" pitchFamily="34" charset="0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394128" y="6381328"/>
            <a:ext cx="2311400" cy="365125"/>
          </a:xfrm>
        </p:spPr>
        <p:txBody>
          <a:bodyPr/>
          <a:lstStyle>
            <a:lvl1pPr>
              <a:defRPr b="0">
                <a:solidFill>
                  <a:schemeClr val="tx2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360040" y="965098"/>
            <a:ext cx="9633520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81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45" indent="0">
              <a:buNone/>
              <a:defRPr sz="2800"/>
            </a:lvl2pPr>
            <a:lvl3pPr marL="914290" indent="0">
              <a:buNone/>
              <a:defRPr sz="2400"/>
            </a:lvl3pPr>
            <a:lvl4pPr marL="1371435" indent="0">
              <a:buNone/>
              <a:defRPr sz="2000"/>
            </a:lvl4pPr>
            <a:lvl5pPr marL="1828581" indent="0">
              <a:buNone/>
              <a:defRPr sz="2000"/>
            </a:lvl5pPr>
            <a:lvl6pPr marL="2285726" indent="0">
              <a:buNone/>
              <a:defRPr sz="2000"/>
            </a:lvl6pPr>
            <a:lvl7pPr marL="2742871" indent="0">
              <a:buNone/>
              <a:defRPr sz="2000"/>
            </a:lvl7pPr>
            <a:lvl8pPr marL="3200016" indent="0">
              <a:buNone/>
              <a:defRPr sz="2000"/>
            </a:lvl8pPr>
            <a:lvl9pPr marL="3657161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45" indent="0">
              <a:buNone/>
              <a:defRPr sz="1200"/>
            </a:lvl2pPr>
            <a:lvl3pPr marL="914290" indent="0">
              <a:buNone/>
              <a:defRPr sz="1000"/>
            </a:lvl3pPr>
            <a:lvl4pPr marL="1371435" indent="0">
              <a:buNone/>
              <a:defRPr sz="900"/>
            </a:lvl4pPr>
            <a:lvl5pPr marL="1828581" indent="0">
              <a:buNone/>
              <a:defRPr sz="900"/>
            </a:lvl5pPr>
            <a:lvl6pPr marL="2285726" indent="0">
              <a:buNone/>
              <a:defRPr sz="900"/>
            </a:lvl6pPr>
            <a:lvl7pPr marL="2742871" indent="0">
              <a:buNone/>
              <a:defRPr sz="900"/>
            </a:lvl7pPr>
            <a:lvl8pPr marL="3200016" indent="0">
              <a:buNone/>
              <a:defRPr sz="900"/>
            </a:lvl8pPr>
            <a:lvl9pPr marL="3657161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27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10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46"/>
            <a:ext cx="222885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46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8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7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4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3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8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2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7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6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10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6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6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57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5" indent="0">
              <a:buNone/>
              <a:defRPr sz="2000" b="1"/>
            </a:lvl2pPr>
            <a:lvl3pPr marL="914290" indent="0">
              <a:buNone/>
              <a:defRPr sz="1800" b="1"/>
            </a:lvl3pPr>
            <a:lvl4pPr marL="1371435" indent="0">
              <a:buNone/>
              <a:defRPr sz="1600" b="1"/>
            </a:lvl4pPr>
            <a:lvl5pPr marL="1828581" indent="0">
              <a:buNone/>
              <a:defRPr sz="1600" b="1"/>
            </a:lvl5pPr>
            <a:lvl6pPr marL="2285726" indent="0">
              <a:buNone/>
              <a:defRPr sz="1600" b="1"/>
            </a:lvl6pPr>
            <a:lvl7pPr marL="2742871" indent="0">
              <a:buNone/>
              <a:defRPr sz="1600" b="1"/>
            </a:lvl7pPr>
            <a:lvl8pPr marL="3200016" indent="0">
              <a:buNone/>
              <a:defRPr sz="1600" b="1"/>
            </a:lvl8pPr>
            <a:lvl9pPr marL="3657161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5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5" indent="0">
              <a:buNone/>
              <a:defRPr sz="2000" b="1"/>
            </a:lvl2pPr>
            <a:lvl3pPr marL="914290" indent="0">
              <a:buNone/>
              <a:defRPr sz="1800" b="1"/>
            </a:lvl3pPr>
            <a:lvl4pPr marL="1371435" indent="0">
              <a:buNone/>
              <a:defRPr sz="1600" b="1"/>
            </a:lvl4pPr>
            <a:lvl5pPr marL="1828581" indent="0">
              <a:buNone/>
              <a:defRPr sz="1600" b="1"/>
            </a:lvl5pPr>
            <a:lvl6pPr marL="2285726" indent="0">
              <a:buNone/>
              <a:defRPr sz="1600" b="1"/>
            </a:lvl6pPr>
            <a:lvl7pPr marL="2742871" indent="0">
              <a:buNone/>
              <a:defRPr sz="1600" b="1"/>
            </a:lvl7pPr>
            <a:lvl8pPr marL="3200016" indent="0">
              <a:buNone/>
              <a:defRPr sz="1600" b="1"/>
            </a:lvl8pPr>
            <a:lvl9pPr marL="3657161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5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352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471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531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2" y="273057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45" indent="0">
              <a:buNone/>
              <a:defRPr sz="1200"/>
            </a:lvl2pPr>
            <a:lvl3pPr marL="914290" indent="0">
              <a:buNone/>
              <a:defRPr sz="1000"/>
            </a:lvl3pPr>
            <a:lvl4pPr marL="1371435" indent="0">
              <a:buNone/>
              <a:defRPr sz="900"/>
            </a:lvl4pPr>
            <a:lvl5pPr marL="1828581" indent="0">
              <a:buNone/>
              <a:defRPr sz="900"/>
            </a:lvl5pPr>
            <a:lvl6pPr marL="2285726" indent="0">
              <a:buNone/>
              <a:defRPr sz="900"/>
            </a:lvl6pPr>
            <a:lvl7pPr marL="2742871" indent="0">
              <a:buNone/>
              <a:defRPr sz="900"/>
            </a:lvl7pPr>
            <a:lvl8pPr marL="3200016" indent="0">
              <a:buNone/>
              <a:defRPr sz="900"/>
            </a:lvl8pPr>
            <a:lvl9pPr marL="3657161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27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45" indent="0">
              <a:buNone/>
              <a:defRPr sz="2800"/>
            </a:lvl2pPr>
            <a:lvl3pPr marL="914290" indent="0">
              <a:buNone/>
              <a:defRPr sz="2400"/>
            </a:lvl3pPr>
            <a:lvl4pPr marL="1371435" indent="0">
              <a:buNone/>
              <a:defRPr sz="2000"/>
            </a:lvl4pPr>
            <a:lvl5pPr marL="1828581" indent="0">
              <a:buNone/>
              <a:defRPr sz="2000"/>
            </a:lvl5pPr>
            <a:lvl6pPr marL="2285726" indent="0">
              <a:buNone/>
              <a:defRPr sz="2000"/>
            </a:lvl6pPr>
            <a:lvl7pPr marL="2742871" indent="0">
              <a:buNone/>
              <a:defRPr sz="2000"/>
            </a:lvl7pPr>
            <a:lvl8pPr marL="3200016" indent="0">
              <a:buNone/>
              <a:defRPr sz="2000"/>
            </a:lvl8pPr>
            <a:lvl9pPr marL="3657161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45" indent="0">
              <a:buNone/>
              <a:defRPr sz="1200"/>
            </a:lvl2pPr>
            <a:lvl3pPr marL="914290" indent="0">
              <a:buNone/>
              <a:defRPr sz="1000"/>
            </a:lvl3pPr>
            <a:lvl4pPr marL="1371435" indent="0">
              <a:buNone/>
              <a:defRPr sz="900"/>
            </a:lvl4pPr>
            <a:lvl5pPr marL="1828581" indent="0">
              <a:buNone/>
              <a:defRPr sz="900"/>
            </a:lvl5pPr>
            <a:lvl6pPr marL="2285726" indent="0">
              <a:buNone/>
              <a:defRPr sz="900"/>
            </a:lvl6pPr>
            <a:lvl7pPr marL="2742871" indent="0">
              <a:buNone/>
              <a:defRPr sz="900"/>
            </a:lvl7pPr>
            <a:lvl8pPr marL="3200016" indent="0">
              <a:buNone/>
              <a:defRPr sz="900"/>
            </a:lvl8pPr>
            <a:lvl9pPr marL="3657161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82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 vert="horz" lIns="91429" tIns="45715" rIns="91429" bIns="45715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8"/>
            <a:ext cx="231140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8"/>
            <a:ext cx="313690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8"/>
            <a:ext cx="231140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E2D82-403C-46FF-B47A-B27A55351EC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934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ctr" defTabSz="91429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9" indent="-342859" algn="l" defTabSz="91429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61" indent="-285716" algn="l" defTabSz="91429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63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8" indent="-228573" algn="l" defTabSz="91429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53" indent="-228573" algn="l" defTabSz="91429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98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43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89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34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5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0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5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1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26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1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16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61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 vert="horz" lIns="91429" tIns="45715" rIns="91429" bIns="45715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8"/>
            <a:ext cx="231140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4E32A-396D-4BB8-92A0-9A03F4C35474}" type="datetimeFigureOut">
              <a:rPr lang="ko-KR" altLang="en-US" smtClean="0"/>
              <a:t>2021-04-09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8"/>
            <a:ext cx="313690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8"/>
            <a:ext cx="231140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00A7B-425F-4EFD-B9F1-8472137091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486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91429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9" indent="-342859" algn="l" defTabSz="91429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61" indent="-285716" algn="l" defTabSz="91429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63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08" indent="-228573" algn="l" defTabSz="91429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53" indent="-228573" algn="l" defTabSz="91429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98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43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89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34" indent="-228573" algn="l" defTabSz="91429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5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0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5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1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26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1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16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61" algn="l" defTabSz="91429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C32A74-4026-4ED9-B1E0-CEDA5FFFE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65658" y="1592796"/>
            <a:ext cx="11360471" cy="1872208"/>
          </a:xfrm>
          <a:noFill/>
        </p:spPr>
        <p:txBody>
          <a:bodyPr>
            <a:noAutofit/>
          </a:bodyPr>
          <a:lstStyle/>
          <a:p>
            <a:b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</a:b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XAI on </a:t>
            </a:r>
            <a:r>
              <a:rPr lang="en-US" altLang="ko-KR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Kvasir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 dataset</a:t>
            </a:r>
            <a:b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</a:br>
            <a:b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</a:b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Calibri" panose="020F0502020204030204" pitchFamily="34" charset="0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DC14E0B2-5C34-43C8-BFB7-8C6B328A9382}"/>
              </a:ext>
            </a:extLst>
          </p:cNvPr>
          <p:cNvSpPr txBox="1">
            <a:spLocks/>
          </p:cNvSpPr>
          <p:nvPr/>
        </p:nvSpPr>
        <p:spPr>
          <a:xfrm>
            <a:off x="704528" y="3645024"/>
            <a:ext cx="8420100" cy="936104"/>
          </a:xfrm>
          <a:prstGeom prst="rect">
            <a:avLst/>
          </a:prstGeom>
          <a:noFill/>
        </p:spPr>
        <p:txBody>
          <a:bodyPr vert="horz" lIns="91429" tIns="45715" rIns="91429" bIns="45715" rtlCol="0" anchor="ctr">
            <a:noAutofit/>
          </a:bodyPr>
          <a:lstStyle>
            <a:lvl1pPr algn="ctr" defTabSz="91429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Data</a:t>
            </a:r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Mining</a:t>
            </a:r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Laboratory</a:t>
            </a:r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| Apr 6, 2021</a:t>
            </a:r>
          </a:p>
        </p:txBody>
      </p:sp>
      <p:cxnSp>
        <p:nvCxnSpPr>
          <p:cNvPr id="7" name="직선 연결선 6"/>
          <p:cNvCxnSpPr>
            <a:cxnSpLocks/>
          </p:cNvCxnSpPr>
          <p:nvPr/>
        </p:nvCxnSpPr>
        <p:spPr>
          <a:xfrm>
            <a:off x="272480" y="3212976"/>
            <a:ext cx="9505056" cy="0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ì±ê· ê´ëíêµ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74" t="19245" r="27278" b="23881"/>
          <a:stretch/>
        </p:blipFill>
        <p:spPr bwMode="auto">
          <a:xfrm>
            <a:off x="3840296" y="4997445"/>
            <a:ext cx="2225408" cy="591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DC14E0B2-5C34-43C8-BFB7-8C6B328A9382}"/>
              </a:ext>
            </a:extLst>
          </p:cNvPr>
          <p:cNvSpPr txBox="1">
            <a:spLocks/>
          </p:cNvSpPr>
          <p:nvPr/>
        </p:nvSpPr>
        <p:spPr>
          <a:xfrm>
            <a:off x="742950" y="4005064"/>
            <a:ext cx="8420100" cy="936104"/>
          </a:xfrm>
          <a:prstGeom prst="rect">
            <a:avLst/>
          </a:prstGeom>
          <a:noFill/>
        </p:spPr>
        <p:txBody>
          <a:bodyPr vert="horz" lIns="91429" tIns="45715" rIns="91429" bIns="45715" rtlCol="0" anchor="ctr">
            <a:noAutofit/>
          </a:bodyPr>
          <a:lstStyle>
            <a:lvl1pPr algn="ctr" defTabSz="91429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Jaeho Kim </a:t>
            </a:r>
            <a:r>
              <a:rPr lang="en-US" altLang="ko-KR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Jongmin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Calibri" panose="020F0502020204030204" pitchFamily="34" charset="0"/>
              </a:rPr>
              <a:t> Han</a:t>
            </a:r>
          </a:p>
        </p:txBody>
      </p:sp>
    </p:spTree>
    <p:extLst>
      <p:ext uri="{BB962C8B-B14F-4D97-AF65-F5344CB8AC3E}">
        <p14:creationId xmlns:p14="http://schemas.microsoft.com/office/powerpoint/2010/main" val="86385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417496" cy="56122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CAM Visualization </a:t>
            </a:r>
            <a:r>
              <a:rPr lang="en-US" altLang="ko-KR" dirty="0" err="1">
                <a:cs typeface="Calibri" panose="020F0502020204030204" pitchFamily="34" charset="0"/>
              </a:rPr>
              <a:t>Xception</a:t>
            </a:r>
            <a:r>
              <a:rPr lang="en-US" altLang="ko-KR" dirty="0">
                <a:cs typeface="Calibri" panose="020F0502020204030204" pitchFamily="34" charset="0"/>
              </a:rPr>
              <a:t> (index = 5, 6, 8, 9)</a:t>
            </a:r>
          </a:p>
          <a:p>
            <a:pPr lvl="1"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Target </a:t>
            </a:r>
            <a:r>
              <a:rPr lang="ko-KR" altLang="en-US" dirty="0">
                <a:cs typeface="Calibri" panose="020F0502020204030204" pitchFamily="34" charset="0"/>
              </a:rPr>
              <a:t>위치를 잘 잡는다</a:t>
            </a:r>
            <a:r>
              <a:rPr lang="en-US" altLang="ko-KR" dirty="0">
                <a:cs typeface="Calibri" panose="020F0502020204030204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cs typeface="Calibri" panose="020F0502020204030204" pitchFamily="34" charset="0"/>
              </a:rPr>
              <a:t>모델 중 </a:t>
            </a:r>
            <a:r>
              <a:rPr lang="en-US" altLang="ko-KR" dirty="0">
                <a:cs typeface="Calibri" panose="020F0502020204030204" pitchFamily="34" charset="0"/>
              </a:rPr>
              <a:t>AUROC</a:t>
            </a:r>
            <a:r>
              <a:rPr lang="ko-KR" altLang="en-US" dirty="0">
                <a:cs typeface="Calibri" panose="020F0502020204030204" pitchFamily="34" charset="0"/>
              </a:rPr>
              <a:t> 가 가장 높은 모델</a:t>
            </a:r>
            <a:r>
              <a:rPr lang="en-US" altLang="ko-KR" dirty="0">
                <a:cs typeface="Calibri" panose="020F0502020204030204" pitchFamily="34" charset="0"/>
              </a:rPr>
              <a:t>	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+mn-lt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Result </a:t>
            </a:r>
            <a:endParaRPr lang="ko-KR" altLang="en-US" b="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D22301-8F31-4E83-A9F5-4612B743D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699" y="1827068"/>
            <a:ext cx="4680520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F4DEDE21-D0C8-47E4-80AE-647AA2042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171" y="2950966"/>
            <a:ext cx="4698357" cy="113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CD8C20A-B996-46FC-A0D6-43FC2C9B7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089" y="4064010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30C31AD7-A6AD-4884-83D2-7BCF7D316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211" y="5177054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965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417496" cy="56122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+mn-lt"/>
              </a:rPr>
              <a:t>Summary</a:t>
            </a:r>
            <a:r>
              <a:rPr lang="en-US" altLang="ko-KR" dirty="0">
                <a:latin typeface="+mn-lt"/>
                <a:cs typeface="Calibri" panose="020F0502020204030204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Discussion  </a:t>
            </a:r>
            <a:endParaRPr lang="ko-KR" altLang="en-US" b="0" dirty="0"/>
          </a:p>
        </p:txBody>
      </p:sp>
    </p:spTree>
    <p:extLst>
      <p:ext uri="{BB962C8B-B14F-4D97-AF65-F5344CB8AC3E}">
        <p14:creationId xmlns:p14="http://schemas.microsoft.com/office/powerpoint/2010/main" val="226782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2831AA-CE21-49AC-88F4-0991DB78E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Reference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591" y="1109684"/>
            <a:ext cx="9201472" cy="5612221"/>
          </a:xfrm>
        </p:spPr>
        <p:txBody>
          <a:bodyPr>
            <a:no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800" b="0" dirty="0">
                <a:solidFill>
                  <a:srgbClr val="222222"/>
                </a:solidFill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9245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39" y="0"/>
            <a:ext cx="99094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023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201472" cy="56122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+mn-lt"/>
              </a:rPr>
              <a:t>Introduction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n-lt"/>
              </a:rPr>
              <a:t>Methodology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n-lt"/>
              </a:rPr>
              <a:t>Related</a:t>
            </a:r>
            <a:r>
              <a:rPr lang="ko-KR" altLang="en-US" dirty="0">
                <a:latin typeface="+mn-lt"/>
              </a:rPr>
              <a:t> </a:t>
            </a:r>
            <a:r>
              <a:rPr lang="en-US" altLang="ko-KR" dirty="0">
                <a:latin typeface="+mn-lt"/>
              </a:rPr>
              <a:t>Work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n-lt"/>
              </a:rPr>
              <a:t>Experiment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n-lt"/>
              </a:rPr>
              <a:t>Result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+mn-lt"/>
              </a:rPr>
              <a:t>Discussion</a:t>
            </a:r>
          </a:p>
          <a:p>
            <a:pPr>
              <a:lnSpc>
                <a:spcPct val="150000"/>
              </a:lnSpc>
            </a:pPr>
            <a:r>
              <a:rPr lang="en-US" altLang="ko-KR" sz="2000" b="0" dirty="0">
                <a:solidFill>
                  <a:srgbClr val="222222"/>
                </a:solidFill>
                <a:latin typeface="Arial" panose="020B0604020202020204" pitchFamily="34" charset="0"/>
              </a:rPr>
              <a:t>https://github.com/hjm9702/Kvasir-XAI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Outline </a:t>
            </a:r>
            <a:endParaRPr lang="ko-KR" altLang="en-US" b="0" dirty="0"/>
          </a:p>
        </p:txBody>
      </p:sp>
    </p:spTree>
    <p:extLst>
      <p:ext uri="{BB962C8B-B14F-4D97-AF65-F5344CB8AC3E}">
        <p14:creationId xmlns:p14="http://schemas.microsoft.com/office/powerpoint/2010/main" val="129818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201472" cy="56122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0" dirty="0">
                <a:solidFill>
                  <a:srgbClr val="222222"/>
                </a:solidFill>
                <a:latin typeface="Arial" panose="020B0604020202020204" pitchFamily="34" charset="0"/>
              </a:rPr>
              <a:t>Code available at: https://github.com/hjm9702/Kvasir-XAI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Introduction </a:t>
            </a:r>
            <a:endParaRPr lang="ko-KR" altLang="en-US" b="0" dirty="0"/>
          </a:p>
        </p:txBody>
      </p:sp>
    </p:spTree>
    <p:extLst>
      <p:ext uri="{BB962C8B-B14F-4D97-AF65-F5344CB8AC3E}">
        <p14:creationId xmlns:p14="http://schemas.microsoft.com/office/powerpoint/2010/main" val="93522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201472" cy="56122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0" dirty="0">
                <a:solidFill>
                  <a:srgbClr val="222222"/>
                </a:solidFill>
                <a:latin typeface="Arial" panose="020B0604020202020204" pitchFamily="34" charset="0"/>
              </a:rPr>
              <a:t>Code available at: https://github.com/hjm9702/Kvasir-XAI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lvl="2">
              <a:lnSpc>
                <a:spcPct val="150000"/>
              </a:lnSpc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Introduction </a:t>
            </a:r>
            <a:endParaRPr lang="ko-KR" altLang="en-US" b="0" dirty="0"/>
          </a:p>
        </p:txBody>
      </p:sp>
    </p:spTree>
    <p:extLst>
      <p:ext uri="{BB962C8B-B14F-4D97-AF65-F5344CB8AC3E}">
        <p14:creationId xmlns:p14="http://schemas.microsoft.com/office/powerpoint/2010/main" val="2900852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417496" cy="561222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+mn-lt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Result </a:t>
            </a:r>
            <a:endParaRPr lang="ko-KR" altLang="en-US" b="0" dirty="0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B9C88954-49CB-4258-BBD4-5C029534CB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0840396"/>
              </p:ext>
            </p:extLst>
          </p:nvPr>
        </p:nvGraphicFramePr>
        <p:xfrm>
          <a:off x="1455011" y="2997444"/>
          <a:ext cx="7344812" cy="37349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2476">
                  <a:extLst>
                    <a:ext uri="{9D8B030D-6E8A-4147-A177-3AD203B41FA5}">
                      <a16:colId xmlns:a16="http://schemas.microsoft.com/office/drawing/2014/main" val="1592335771"/>
                    </a:ext>
                  </a:extLst>
                </a:gridCol>
                <a:gridCol w="1538084">
                  <a:extLst>
                    <a:ext uri="{9D8B030D-6E8A-4147-A177-3AD203B41FA5}">
                      <a16:colId xmlns:a16="http://schemas.microsoft.com/office/drawing/2014/main" val="3633284291"/>
                    </a:ext>
                  </a:extLst>
                </a:gridCol>
                <a:gridCol w="1538084">
                  <a:extLst>
                    <a:ext uri="{9D8B030D-6E8A-4147-A177-3AD203B41FA5}">
                      <a16:colId xmlns:a16="http://schemas.microsoft.com/office/drawing/2014/main" val="2940346506"/>
                    </a:ext>
                  </a:extLst>
                </a:gridCol>
                <a:gridCol w="1538084">
                  <a:extLst>
                    <a:ext uri="{9D8B030D-6E8A-4147-A177-3AD203B41FA5}">
                      <a16:colId xmlns:a16="http://schemas.microsoft.com/office/drawing/2014/main" val="3687430503"/>
                    </a:ext>
                  </a:extLst>
                </a:gridCol>
                <a:gridCol w="1538084">
                  <a:extLst>
                    <a:ext uri="{9D8B030D-6E8A-4147-A177-3AD203B41FA5}">
                      <a16:colId xmlns:a16="http://schemas.microsoft.com/office/drawing/2014/main" val="14917062"/>
                    </a:ext>
                  </a:extLst>
                </a:gridCol>
              </a:tblGrid>
              <a:tr h="6718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err="1"/>
                        <a:t>XAI_method</a:t>
                      </a:r>
                      <a:endParaRPr lang="ko-KR" altLang="en-US" sz="1400" b="1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VGG19</a:t>
                      </a:r>
                      <a:endParaRPr lang="ko-KR" altLang="en-US" sz="1400" b="1" dirty="0"/>
                    </a:p>
                  </a:txBody>
                  <a:tcPr marL="74295" marR="74295" marT="37148" marB="3714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InceptionV3</a:t>
                      </a:r>
                      <a:endParaRPr lang="ko-KR" altLang="en-US" sz="1400" b="1" dirty="0"/>
                    </a:p>
                  </a:txBody>
                  <a:tcPr marL="74295" marR="74295" marT="37148" marB="3714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ResNet50V2</a:t>
                      </a:r>
                      <a:endParaRPr lang="ko-KR" altLang="en-US" sz="1400" b="1" dirty="0"/>
                    </a:p>
                  </a:txBody>
                  <a:tcPr marL="74295" marR="74295" marT="37148" marB="3714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err="1"/>
                        <a:t>Xception</a:t>
                      </a:r>
                      <a:endParaRPr lang="ko-KR" altLang="en-US" sz="1400" b="1" dirty="0"/>
                    </a:p>
                  </a:txBody>
                  <a:tcPr marL="74295" marR="74295" marT="37148" marB="3714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256631"/>
                  </a:ext>
                </a:extLst>
              </a:tr>
              <a:tr h="7657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err="1"/>
                        <a:t>GradCam</a:t>
                      </a:r>
                      <a:endParaRPr lang="ko-KR" altLang="en-US" sz="1100" b="1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5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0.65748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5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0.89325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5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0.85641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5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0.90359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428195"/>
                  </a:ext>
                </a:extLst>
              </a:tr>
              <a:tr h="7657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/>
                        <a:t>LIME</a:t>
                      </a:r>
                      <a:endParaRPr lang="ko-KR" altLang="en-US" sz="1100" b="1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7259708"/>
                  </a:ext>
                </a:extLst>
              </a:tr>
              <a:tr h="7657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SHAP</a:t>
                      </a:r>
                      <a:endParaRPr lang="ko-KR" altLang="en-US" sz="11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3675140"/>
                  </a:ext>
                </a:extLst>
              </a:tr>
              <a:tr h="765770">
                <a:tc>
                  <a:txBody>
                    <a:bodyPr/>
                    <a:lstStyle/>
                    <a:p>
                      <a:pPr marL="0" marR="0" lvl="0" indent="0" algn="ctr" defTabSz="9142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..</a:t>
                      </a:r>
                      <a:endParaRPr lang="ko-KR" altLang="en-US" sz="11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0" i="0" u="none" strike="noStrike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0" i="0" u="none" strike="noStrike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50" b="0" i="0" u="none" strike="noStrike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826629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E9472BE-71A2-45E2-A839-32501D2E7D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640327"/>
              </p:ext>
            </p:extLst>
          </p:nvPr>
        </p:nvGraphicFramePr>
        <p:xfrm>
          <a:off x="1455011" y="1347026"/>
          <a:ext cx="7344812" cy="14376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2476">
                  <a:extLst>
                    <a:ext uri="{9D8B030D-6E8A-4147-A177-3AD203B41FA5}">
                      <a16:colId xmlns:a16="http://schemas.microsoft.com/office/drawing/2014/main" val="1592335771"/>
                    </a:ext>
                  </a:extLst>
                </a:gridCol>
                <a:gridCol w="1538084">
                  <a:extLst>
                    <a:ext uri="{9D8B030D-6E8A-4147-A177-3AD203B41FA5}">
                      <a16:colId xmlns:a16="http://schemas.microsoft.com/office/drawing/2014/main" val="3633284291"/>
                    </a:ext>
                  </a:extLst>
                </a:gridCol>
                <a:gridCol w="1538084">
                  <a:extLst>
                    <a:ext uri="{9D8B030D-6E8A-4147-A177-3AD203B41FA5}">
                      <a16:colId xmlns:a16="http://schemas.microsoft.com/office/drawing/2014/main" val="2940346506"/>
                    </a:ext>
                  </a:extLst>
                </a:gridCol>
                <a:gridCol w="1538084">
                  <a:extLst>
                    <a:ext uri="{9D8B030D-6E8A-4147-A177-3AD203B41FA5}">
                      <a16:colId xmlns:a16="http://schemas.microsoft.com/office/drawing/2014/main" val="3687430503"/>
                    </a:ext>
                  </a:extLst>
                </a:gridCol>
                <a:gridCol w="1538084">
                  <a:extLst>
                    <a:ext uri="{9D8B030D-6E8A-4147-A177-3AD203B41FA5}">
                      <a16:colId xmlns:a16="http://schemas.microsoft.com/office/drawing/2014/main" val="14917062"/>
                    </a:ext>
                  </a:extLst>
                </a:gridCol>
              </a:tblGrid>
              <a:tr h="671853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VGG19</a:t>
                      </a:r>
                      <a:endParaRPr lang="ko-KR" altLang="en-US" sz="1400" b="1" dirty="0"/>
                    </a:p>
                  </a:txBody>
                  <a:tcPr marL="74295" marR="74295" marT="37148" marB="3714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InceptionV3</a:t>
                      </a:r>
                      <a:endParaRPr lang="ko-KR" altLang="en-US" sz="1400" b="1" dirty="0"/>
                    </a:p>
                  </a:txBody>
                  <a:tcPr marL="74295" marR="74295" marT="37148" marB="3714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ResNet50V2</a:t>
                      </a:r>
                      <a:endParaRPr lang="ko-KR" altLang="en-US" sz="1400" b="1" dirty="0"/>
                    </a:p>
                  </a:txBody>
                  <a:tcPr marL="74295" marR="74295" marT="37148" marB="3714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err="1"/>
                        <a:t>Xception</a:t>
                      </a:r>
                      <a:endParaRPr lang="ko-KR" altLang="en-US" sz="1400" b="1" dirty="0"/>
                    </a:p>
                  </a:txBody>
                  <a:tcPr marL="74295" marR="74295" marT="37148" marB="37148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256631"/>
                  </a:ext>
                </a:extLst>
              </a:tr>
              <a:tr h="7657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/>
                        <a:t>Classification Accuracy</a:t>
                      </a:r>
                      <a:endParaRPr lang="ko-KR" altLang="en-US" sz="1100" b="1" dirty="0"/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algn="ctr" defTabSz="914290" rtl="0" eaLnBrk="1" fontAlgn="ctr" latinLnBrk="1" hangingPunct="1"/>
                      <a:r>
                        <a:rPr lang="en-US" altLang="ko-KR" sz="95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0.923333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290" rtl="0" eaLnBrk="1" fontAlgn="ctr" latinLnBrk="1" hangingPunct="1"/>
                      <a:r>
                        <a:rPr lang="en-US" altLang="ko-KR" sz="95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0.928333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290" rtl="0" eaLnBrk="1" fontAlgn="ctr" latinLnBrk="1" hangingPunct="1"/>
                      <a:r>
                        <a:rPr lang="en-US" altLang="ko-KR" sz="950" b="1" i="0" u="none" strike="noStrike" kern="1200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0.938333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290" rtl="0" eaLnBrk="1" fontAlgn="ctr" latinLnBrk="1" hangingPunct="1"/>
                      <a:r>
                        <a:rPr lang="en-US" altLang="ko-KR" sz="95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0.929167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428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6365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417496" cy="56122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CAM Visualization VGG19 (index = 5, 6, 8, 9)</a:t>
            </a:r>
          </a:p>
          <a:p>
            <a:pPr lvl="1"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Target </a:t>
            </a:r>
            <a:r>
              <a:rPr lang="ko-KR" altLang="en-US" dirty="0">
                <a:cs typeface="Calibri" panose="020F0502020204030204" pitchFamily="34" charset="0"/>
              </a:rPr>
              <a:t>위치를 잘 잡지 못하고 있음</a:t>
            </a:r>
            <a:r>
              <a:rPr lang="en-US" altLang="ko-KR" dirty="0">
                <a:cs typeface="Calibri" panose="020F0502020204030204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cs typeface="Calibri" panose="020F0502020204030204" pitchFamily="34" charset="0"/>
              </a:rPr>
              <a:t>모델 중 가장 좋지 못한 </a:t>
            </a:r>
            <a:r>
              <a:rPr lang="en-US" altLang="ko-KR" dirty="0">
                <a:cs typeface="Calibri" panose="020F0502020204030204" pitchFamily="34" charset="0"/>
              </a:rPr>
              <a:t>AUROC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cs typeface="Calibri" panose="020F0502020204030204" pitchFamily="34" charset="0"/>
              </a:rPr>
              <a:t>그럼에도 </a:t>
            </a:r>
            <a:r>
              <a:rPr lang="en-US" altLang="ko-KR" dirty="0">
                <a:cs typeface="Calibri" panose="020F0502020204030204" pitchFamily="34" charset="0"/>
              </a:rPr>
              <a:t>classification accuracy </a:t>
            </a:r>
            <a:r>
              <a:rPr lang="ko-KR" altLang="en-US" dirty="0">
                <a:cs typeface="Calibri" panose="020F0502020204030204" pitchFamily="34" charset="0"/>
              </a:rPr>
              <a:t>는 높다</a:t>
            </a:r>
            <a:r>
              <a:rPr lang="en-US" altLang="ko-KR" dirty="0">
                <a:cs typeface="Calibri" panose="020F0502020204030204" pitchFamily="34" charset="0"/>
              </a:rPr>
              <a:t>.</a:t>
            </a:r>
          </a:p>
          <a:p>
            <a:pPr lvl="2"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Dense layer </a:t>
            </a:r>
            <a:r>
              <a:rPr lang="ko-KR" altLang="en-US" dirty="0">
                <a:cs typeface="Calibri" panose="020F0502020204030204" pitchFamily="34" charset="0"/>
              </a:rPr>
              <a:t>에서 많은 역할을 한다</a:t>
            </a:r>
            <a:r>
              <a:rPr lang="en-US" altLang="ko-KR" dirty="0">
                <a:cs typeface="Calibri" panose="020F0502020204030204" pitchFamily="34" charset="0"/>
              </a:rPr>
              <a:t>?</a:t>
            </a:r>
            <a:r>
              <a:rPr lang="ko-KR" altLang="en-US" dirty="0">
                <a:cs typeface="Calibri" panose="020F0502020204030204" pitchFamily="34" charset="0"/>
              </a:rPr>
              <a:t> </a:t>
            </a:r>
            <a:endParaRPr lang="en-US" altLang="ko-KR" dirty="0"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+mn-lt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Result </a:t>
            </a:r>
            <a:endParaRPr lang="ko-KR" altLang="en-US" b="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EF55870-7E1C-4F84-AF69-E081AAEB1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089" y="1837922"/>
            <a:ext cx="4698357" cy="113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8A4150FB-F3EA-4189-862E-BB5D969B0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009" y="2950966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D066CA3E-882E-471A-9DDE-231EAE2CC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009" y="4041427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E6CC995C-C140-4467-A0A0-642DF31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009" y="5121375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5436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417496" cy="56122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CAM Visualization VGG19 (index = 5, 6, 8, 9)</a:t>
            </a:r>
          </a:p>
          <a:p>
            <a:pPr lvl="1"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Target </a:t>
            </a:r>
            <a:r>
              <a:rPr lang="ko-KR" altLang="en-US" dirty="0">
                <a:cs typeface="Calibri" panose="020F0502020204030204" pitchFamily="34" charset="0"/>
              </a:rPr>
              <a:t>위치를 잘 잡지 못하고 있음</a:t>
            </a:r>
            <a:r>
              <a:rPr lang="en-US" altLang="ko-KR" dirty="0">
                <a:cs typeface="Calibri" panose="020F0502020204030204" pitchFamily="34" charset="0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cs typeface="Calibri" panose="020F0502020204030204" pitchFamily="34" charset="0"/>
              </a:rPr>
              <a:t>모델 중 가장 좋지 못한 </a:t>
            </a:r>
            <a:r>
              <a:rPr lang="en-US" altLang="ko-KR" dirty="0">
                <a:cs typeface="Calibri" panose="020F0502020204030204" pitchFamily="34" charset="0"/>
              </a:rPr>
              <a:t>AUROC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cs typeface="Calibri" panose="020F0502020204030204" pitchFamily="34" charset="0"/>
              </a:rPr>
              <a:t>그럼에도 </a:t>
            </a:r>
            <a:r>
              <a:rPr lang="en-US" altLang="ko-KR" dirty="0">
                <a:cs typeface="Calibri" panose="020F0502020204030204" pitchFamily="34" charset="0"/>
              </a:rPr>
              <a:t>classification accuracy </a:t>
            </a:r>
            <a:r>
              <a:rPr lang="ko-KR" altLang="en-US" dirty="0">
                <a:cs typeface="Calibri" panose="020F0502020204030204" pitchFamily="34" charset="0"/>
              </a:rPr>
              <a:t>는 높다</a:t>
            </a:r>
            <a:r>
              <a:rPr lang="en-US" altLang="ko-KR" dirty="0">
                <a:cs typeface="Calibri" panose="020F0502020204030204" pitchFamily="34" charset="0"/>
              </a:rPr>
              <a:t>.</a:t>
            </a:r>
          </a:p>
          <a:p>
            <a:pPr lvl="2"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Dense layer </a:t>
            </a:r>
            <a:r>
              <a:rPr lang="ko-KR" altLang="en-US" dirty="0">
                <a:cs typeface="Calibri" panose="020F0502020204030204" pitchFamily="34" charset="0"/>
              </a:rPr>
              <a:t>에서 많은 역할을 한다</a:t>
            </a:r>
            <a:r>
              <a:rPr lang="en-US" altLang="ko-KR" dirty="0">
                <a:cs typeface="Calibri" panose="020F0502020204030204" pitchFamily="34" charset="0"/>
              </a:rPr>
              <a:t>?</a:t>
            </a:r>
            <a:r>
              <a:rPr lang="ko-KR" altLang="en-US" dirty="0">
                <a:cs typeface="Calibri" panose="020F0502020204030204" pitchFamily="34" charset="0"/>
              </a:rPr>
              <a:t> </a:t>
            </a:r>
            <a:endParaRPr lang="en-US" altLang="ko-KR" dirty="0"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+mn-lt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Result </a:t>
            </a:r>
            <a:endParaRPr lang="ko-KR" altLang="en-US" b="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EF55870-7E1C-4F84-AF69-E081AAEB1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089" y="1837922"/>
            <a:ext cx="4698357" cy="113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8A4150FB-F3EA-4189-862E-BB5D969B0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009" y="2950966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D066CA3E-882E-471A-9DDE-231EAE2CC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009" y="4041427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E6CC995C-C140-4467-A0A0-642DF319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009" y="5121375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373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417496" cy="56122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CAM Visualization InceptionV3 (index = 5, 6, 8, 9)</a:t>
            </a:r>
          </a:p>
          <a:p>
            <a:pPr lvl="1"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Target </a:t>
            </a:r>
            <a:r>
              <a:rPr lang="ko-KR" altLang="en-US" dirty="0">
                <a:cs typeface="Calibri" panose="020F0502020204030204" pitchFamily="34" charset="0"/>
              </a:rPr>
              <a:t>위치를 잘 잡는다</a:t>
            </a:r>
            <a:r>
              <a:rPr lang="en-US" altLang="ko-KR" dirty="0">
                <a:cs typeface="Calibri" panose="020F0502020204030204" pitchFamily="34" charset="0"/>
              </a:rPr>
              <a:t>.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+mn-lt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Result </a:t>
            </a:r>
            <a:endParaRPr lang="ko-KR" altLang="en-US" b="0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B852F69A-4A99-4CC3-ABB0-34FA12AADF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171" y="1815339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>
            <a:extLst>
              <a:ext uri="{FF2B5EF4-FFF2-40B4-BE49-F238E27FC236}">
                <a16:creationId xmlns:a16="http://schemas.microsoft.com/office/drawing/2014/main" id="{56BC9B45-E26E-46D1-AE94-4A872CF26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089" y="2917093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0783321A-AACF-4D7A-9C1D-456A42363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376" y="4018847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>
            <a:extLst>
              <a:ext uri="{FF2B5EF4-FFF2-40B4-BE49-F238E27FC236}">
                <a16:creationId xmlns:a16="http://schemas.microsoft.com/office/drawing/2014/main" id="{B2542C13-5745-49BC-A0D1-B5C3B7330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2707" y="5093035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038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6B539B-A3B4-47E8-93A2-42E3EFCD4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40" y="1134231"/>
            <a:ext cx="9417496" cy="56122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CAM Visualization ResNet50V2 (index = 5, 6, 8, 9)</a:t>
            </a:r>
          </a:p>
          <a:p>
            <a:pPr lvl="1">
              <a:lnSpc>
                <a:spcPct val="150000"/>
              </a:lnSpc>
            </a:pPr>
            <a:r>
              <a:rPr lang="en-US" altLang="ko-KR" dirty="0">
                <a:cs typeface="Calibri" panose="020F0502020204030204" pitchFamily="34" charset="0"/>
              </a:rPr>
              <a:t>Target </a:t>
            </a:r>
            <a:r>
              <a:rPr lang="ko-KR" altLang="en-US" dirty="0">
                <a:cs typeface="Calibri" panose="020F0502020204030204" pitchFamily="34" charset="0"/>
              </a:rPr>
              <a:t>위치를 잘 잡는다</a:t>
            </a:r>
            <a:r>
              <a:rPr lang="en-US" altLang="ko-KR" dirty="0">
                <a:cs typeface="Calibri" panose="020F0502020204030204" pitchFamily="34" charset="0"/>
              </a:rPr>
              <a:t>.</a:t>
            </a:r>
          </a:p>
          <a:p>
            <a:pPr lvl="2">
              <a:lnSpc>
                <a:spcPct val="150000"/>
              </a:lnSpc>
            </a:pPr>
            <a:r>
              <a:rPr lang="ko-KR" altLang="en-US" dirty="0">
                <a:cs typeface="Calibri" panose="020F0502020204030204" pitchFamily="34" charset="0"/>
              </a:rPr>
              <a:t>단 </a:t>
            </a:r>
            <a:r>
              <a:rPr lang="en-US" altLang="ko-KR" dirty="0">
                <a:cs typeface="Calibri" panose="020F0502020204030204" pitchFamily="34" charset="0"/>
              </a:rPr>
              <a:t>target </a:t>
            </a:r>
            <a:r>
              <a:rPr lang="ko-KR" altLang="en-US" dirty="0">
                <a:cs typeface="Calibri" panose="020F0502020204030204" pitchFamily="34" charset="0"/>
              </a:rPr>
              <a:t>이 아닌 위치에서도 높은 </a:t>
            </a:r>
            <a:r>
              <a:rPr lang="en-US" altLang="ko-KR" dirty="0">
                <a:cs typeface="Calibri" panose="020F0502020204030204" pitchFamily="34" charset="0"/>
              </a:rPr>
              <a:t>CAM </a:t>
            </a:r>
            <a:r>
              <a:rPr lang="ko-KR" altLang="en-US" dirty="0">
                <a:cs typeface="Calibri" panose="020F0502020204030204" pitchFamily="34" charset="0"/>
              </a:rPr>
              <a:t>을</a:t>
            </a: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r>
              <a:rPr lang="ko-KR" altLang="en-US" dirty="0">
                <a:cs typeface="Calibri" panose="020F0502020204030204" pitchFamily="34" charset="0"/>
              </a:rPr>
              <a:t>보이기도 한다</a:t>
            </a:r>
            <a:r>
              <a:rPr lang="en-US" altLang="ko-KR" dirty="0">
                <a:cs typeface="Calibri" panose="020F0502020204030204" pitchFamily="34" charset="0"/>
              </a:rPr>
              <a:t>. (Residual block </a:t>
            </a:r>
            <a:r>
              <a:rPr lang="ko-KR" altLang="en-US" dirty="0">
                <a:cs typeface="Calibri" panose="020F0502020204030204" pitchFamily="34" charset="0"/>
              </a:rPr>
              <a:t>때문</a:t>
            </a:r>
            <a:r>
              <a:rPr lang="en-US" altLang="ko-KR" dirty="0">
                <a:cs typeface="Calibri" panose="020F0502020204030204" pitchFamily="34" charset="0"/>
              </a:rPr>
              <a:t>?)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+mn-lt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buNone/>
            </a:pPr>
            <a:endParaRPr lang="en-US" altLang="ko-KR" dirty="0">
              <a:cs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lt"/>
            </a:endParaRPr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b="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8AC96F-B45F-4220-AA96-05BEA969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9D34F5-99C3-42E1-9126-637D01FAA974}"/>
              </a:ext>
            </a:extLst>
          </p:cNvPr>
          <p:cNvSpPr txBox="1">
            <a:spLocks/>
          </p:cNvSpPr>
          <p:nvPr/>
        </p:nvSpPr>
        <p:spPr>
          <a:xfrm>
            <a:off x="348834" y="332656"/>
            <a:ext cx="9557166" cy="496241"/>
          </a:xfrm>
          <a:prstGeom prst="rect">
            <a:avLst/>
          </a:prstGeom>
        </p:spPr>
        <p:txBody>
          <a:bodyPr vert="horz" lIns="91429" tIns="45715" rIns="91429" bIns="45715" rtlCol="0" anchor="ctr">
            <a:noAutofit/>
          </a:bodyPr>
          <a:lstStyle>
            <a:lvl1pPr algn="l" defTabSz="914290" rtl="0" eaLnBrk="1" latinLnBrk="1" hangingPunct="1"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endParaRPr lang="en-US" altLang="ko-KR" dirty="0"/>
          </a:p>
          <a:p>
            <a:r>
              <a:rPr lang="en-US" altLang="ko-KR" dirty="0"/>
              <a:t>Result </a:t>
            </a:r>
            <a:endParaRPr lang="ko-KR" altLang="en-US" b="0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DE9C3B36-C790-49F7-9E31-52F297240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169" y="1837922"/>
            <a:ext cx="4698357" cy="113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Picture 2">
            <a:extLst>
              <a:ext uri="{FF2B5EF4-FFF2-40B4-BE49-F238E27FC236}">
                <a16:creationId xmlns:a16="http://schemas.microsoft.com/office/drawing/2014/main" id="{A51F7970-800C-46F5-A035-B58828628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169" y="2955294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6" name="Picture 2">
            <a:extLst>
              <a:ext uri="{FF2B5EF4-FFF2-40B4-BE49-F238E27FC236}">
                <a16:creationId xmlns:a16="http://schemas.microsoft.com/office/drawing/2014/main" id="{873201B0-EA7F-4C65-AAC1-9C3FD8307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9331" y="4064010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0" name="Picture 2">
            <a:extLst>
              <a:ext uri="{FF2B5EF4-FFF2-40B4-BE49-F238E27FC236}">
                <a16:creationId xmlns:a16="http://schemas.microsoft.com/office/drawing/2014/main" id="{7AAE070E-7F0F-4F38-9FA9-84E683752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1910" y="5177054"/>
            <a:ext cx="4680519" cy="113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0063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162430</TotalTime>
  <Words>285</Words>
  <Application>Microsoft Office PowerPoint</Application>
  <PresentationFormat>A4 용지(210x297mm)</PresentationFormat>
  <Paragraphs>208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맑은 고딕</vt:lpstr>
      <vt:lpstr>-윤고딕120</vt:lpstr>
      <vt:lpstr>Arial</vt:lpstr>
      <vt:lpstr>Calibri</vt:lpstr>
      <vt:lpstr>Wingdings</vt:lpstr>
      <vt:lpstr>Office 테마</vt:lpstr>
      <vt:lpstr>디자인 사용자 지정</vt:lpstr>
      <vt:lpstr> XAI on Kvasir dataset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Reference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SAIT</dc:title>
  <dc:creator>Seokho Kang</dc:creator>
  <cp:lastModifiedBy>jhkim08@o365.skku.edu</cp:lastModifiedBy>
  <cp:revision>6924</cp:revision>
  <cp:lastPrinted>2020-02-27T09:52:16Z</cp:lastPrinted>
  <dcterms:created xsi:type="dcterms:W3CDTF">2011-11-04T09:12:14Z</dcterms:created>
  <dcterms:modified xsi:type="dcterms:W3CDTF">2021-04-09T05:54:16Z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C:\Users\Seokho\Dropbox\2017_산공학회참석\20171104_산공학회발표_final.pptx</vt:lpwstr>
  </property>
</Properties>
</file>

<file path=docProps/thumbnail.jpeg>
</file>